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84" r:id="rId3"/>
    <p:sldId id="557" r:id="rId4"/>
    <p:sldId id="547" r:id="rId5"/>
    <p:sldId id="558" r:id="rId6"/>
    <p:sldId id="559" r:id="rId7"/>
    <p:sldId id="565" r:id="rId8"/>
    <p:sldId id="568" r:id="rId9"/>
    <p:sldId id="569" r:id="rId10"/>
    <p:sldId id="570" r:id="rId11"/>
    <p:sldId id="571" r:id="rId12"/>
    <p:sldId id="593" r:id="rId13"/>
    <p:sldId id="572" r:id="rId14"/>
    <p:sldId id="573" r:id="rId15"/>
    <p:sldId id="574" r:id="rId16"/>
    <p:sldId id="575" r:id="rId17"/>
    <p:sldId id="576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594" r:id="rId34"/>
    <p:sldId id="595" r:id="rId35"/>
    <p:sldId id="596" r:id="rId36"/>
    <p:sldId id="597" r:id="rId37"/>
    <p:sldId id="598" r:id="rId38"/>
    <p:sldId id="599" r:id="rId39"/>
    <p:sldId id="600" r:id="rId40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BDB94F3-3380-BA4D-BA3F-B47567C70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EEA192-00DA-A348-B1A4-C35149B90D0F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AA01D37-938D-1B45-9DDA-3978AB245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50DB6CA-94A3-1E4E-B5E4-D0DE49701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5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255B10C-82B9-4A4D-B7E8-15E9FEA63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BCB9C9BE-0D4E-9B42-AB02-9B5887731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72DBC344-7243-3B47-BAE0-EA92A6EEA3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420168DD-B3FB-9D41-98E8-96EDB5E4D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63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E7D75DA-1D06-894B-9EEE-E623F31756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B0017720-2BA5-BB43-A226-19614EE1D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19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B61AA70-C10F-6B48-828B-91ECD09DC1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8FCBFCE7-47B1-5E4A-B813-46473A37D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0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757B0C7D-5624-DC47-88EF-5ED361E400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4315BFC-B81D-F346-946B-95FB94090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4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201B4D1-1204-8546-A023-A25E54D77C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6218F5DA-C76F-7944-9E8E-CAF9587D1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2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DA3D5C3-4691-BD4F-B555-92786E270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D323F5-1938-914C-A5FE-34C6D42B44BD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EB9A75A-4E46-084B-A4AE-8933701CF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1F4AC95-12D7-0946-8778-352703013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9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2/27/20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Cancer Biology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14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2-26-2020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5F86B23-12CD-F544-8B81-2B7A6399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6ECF2ED1-FCB0-8647-9DEF-A85FF3734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1"/>
            <a:r>
              <a:rPr lang="en-US" altLang="en-US" dirty="0"/>
              <a:t>After insertion, they are very efficient at initiating gene expression (transcription) (attracting RNA polymerase).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The effect spills over to nearby DNA regions of DNA causing nearby genes to be transcribed like crazy.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31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BBE12A5C-B2CE-2C4A-B4F6-096C7373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Retroviruses are often used in research to get a new gene into an organism’s genome.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9E47-AD62-6047-A98A-93350144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Sometimes the goal is to create/locate oncogenes or induce  abnormal gene expression related to cancer in lab models.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Sometimes the goal is different –</a:t>
            </a:r>
          </a:p>
          <a:p>
            <a:pPr>
              <a:defRPr/>
            </a:pPr>
            <a:r>
              <a:rPr lang="en-US" sz="2800" dirty="0"/>
              <a:t>Development of transgenic organisms—organisms carrying a gene they don’t normally have.</a:t>
            </a:r>
          </a:p>
          <a:p>
            <a:pPr>
              <a:defRPr/>
            </a:pPr>
            <a:r>
              <a:rPr lang="en-US" sz="2800" dirty="0"/>
              <a:t>Development of gene therapy approaches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3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292053A6-B55F-6A41-890A-2D03F106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 therapy---risky business…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04CDDEB7-3D0C-714A-8C3E-5776E5724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en-US" dirty="0"/>
              <a:t>Inadvertent /unintended insertion of a transgene into/near an oncogene results in cancer in an experimental animal.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 Gene therapy  with inserting viruses increases the patients risk for cancer. (by insertion of therapeutic gene near oncogenes). 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18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64E0C2B-AFD6-314D-A45D-9562E10A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get specific 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E9484E6-8AB4-BB46-8862-45BF0E93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are the proteins produced by proto-oncogenes and oncogenes?</a:t>
            </a:r>
          </a:p>
        </p:txBody>
      </p:sp>
    </p:spTree>
    <p:extLst>
      <p:ext uri="{BB962C8B-B14F-4D97-AF65-F5344CB8AC3E}">
        <p14:creationId xmlns:p14="http://schemas.microsoft.com/office/powerpoint/2010/main" val="250202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C56D05F1-7A1D-0942-86AB-6DDF4DD2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Several categories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46D934B-8F58-3947-85E0-23B50784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Growth factors</a:t>
            </a:r>
          </a:p>
          <a:p>
            <a:r>
              <a:rPr lang="en-US" altLang="en-US"/>
              <a:t>Growth factor receptors</a:t>
            </a:r>
          </a:p>
          <a:p>
            <a:r>
              <a:rPr lang="en-US" altLang="en-US"/>
              <a:t>G-proteins</a:t>
            </a:r>
          </a:p>
          <a:p>
            <a:r>
              <a:rPr lang="en-US" altLang="en-US"/>
              <a:t>Cytoplamic kinases</a:t>
            </a:r>
          </a:p>
          <a:p>
            <a:r>
              <a:rPr lang="en-US" altLang="en-US"/>
              <a:t>Transcription factors</a:t>
            </a:r>
          </a:p>
          <a:p>
            <a:r>
              <a:rPr lang="en-US" altLang="en-US"/>
              <a:t>Cell cycle or cell death proteins</a:t>
            </a:r>
          </a:p>
        </p:txBody>
      </p:sp>
    </p:spTree>
    <p:extLst>
      <p:ext uri="{BB962C8B-B14F-4D97-AF65-F5344CB8AC3E}">
        <p14:creationId xmlns:p14="http://schemas.microsoft.com/office/powerpoint/2010/main" val="353717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figure 5-01">
            <a:extLst>
              <a:ext uri="{FF2B5EF4-FFF2-40B4-BE49-F238E27FC236}">
                <a16:creationId xmlns:a16="http://schemas.microsoft.com/office/drawing/2014/main" id="{75CD3A73-A263-3B41-B4C3-9F792E96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11175"/>
            <a:ext cx="8535987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1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5F675A5-DAFA-AD48-B248-E47C828E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 signal transduction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2BAA99F-98D9-9348-A2D2-5E02E8D90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Lets return to the </a:t>
            </a:r>
            <a:r>
              <a:rPr lang="en-US" altLang="en-US" i="1"/>
              <a:t>RAS</a:t>
            </a:r>
            <a:r>
              <a:rPr lang="en-US" altLang="en-US"/>
              <a:t> gene/Ras protein</a:t>
            </a:r>
          </a:p>
          <a:p>
            <a:endParaRPr lang="en-US" altLang="en-US"/>
          </a:p>
          <a:p>
            <a:pPr lvl="1"/>
            <a:r>
              <a:rPr lang="en-US" altLang="en-US"/>
              <a:t>Ras has a role in a common cell division activating signal transduction pathway.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Ras protein acts in the middle of a complex cascade of proteins which become activated in response to </a:t>
            </a:r>
            <a:r>
              <a:rPr lang="en-US" altLang="en-US" b="1" i="1"/>
              <a:t>mitogens.</a:t>
            </a:r>
          </a:p>
        </p:txBody>
      </p:sp>
    </p:spTree>
    <p:extLst>
      <p:ext uri="{BB962C8B-B14F-4D97-AF65-F5344CB8AC3E}">
        <p14:creationId xmlns:p14="http://schemas.microsoft.com/office/powerpoint/2010/main" val="180624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D50906C-95EE-9B4D-9644-3A753F16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FB28FFB-78ED-AC4D-A8F8-EABEA776A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mitogen</a:t>
            </a:r>
            <a:r>
              <a:rPr lang="en-US" altLang="en-US"/>
              <a:t> is any factor which induces proliferation of a cell.  Mitogens are one type of growth factor.</a:t>
            </a:r>
          </a:p>
          <a:p>
            <a:endParaRPr lang="en-US" altLang="en-US"/>
          </a:p>
          <a:p>
            <a:r>
              <a:rPr lang="en-US" altLang="en-US"/>
              <a:t>Ras is activated after a mitogen binds its receptor and can “talk” to/through different proteins to activate proliferation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21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5587B36A-1088-9B47-9061-19EF26CB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6.15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31746" name="Picture 3" descr="figure 6-15">
            <a:extLst>
              <a:ext uri="{FF2B5EF4-FFF2-40B4-BE49-F238E27FC236}">
                <a16:creationId xmlns:a16="http://schemas.microsoft.com/office/drawing/2014/main" id="{C1018639-A6CC-1445-96CC-DF1F6A26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19225"/>
            <a:ext cx="853598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0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>
            <a:extLst>
              <a:ext uri="{FF2B5EF4-FFF2-40B4-BE49-F238E27FC236}">
                <a16:creationId xmlns:a16="http://schemas.microsoft.com/office/drawing/2014/main" id="{1B0313AB-C2CA-3C49-98FC-CF567EB8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6.15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33794" name="Picture 3" descr="figure 6-15">
            <a:extLst>
              <a:ext uri="{FF2B5EF4-FFF2-40B4-BE49-F238E27FC236}">
                <a16:creationId xmlns:a16="http://schemas.microsoft.com/office/drawing/2014/main" id="{C2B91DEA-4440-9845-B363-0DDD2732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19225"/>
            <a:ext cx="853598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Oval 4">
            <a:extLst>
              <a:ext uri="{FF2B5EF4-FFF2-40B4-BE49-F238E27FC236}">
                <a16:creationId xmlns:a16="http://schemas.microsoft.com/office/drawing/2014/main" id="{803078C7-EA2A-8D4C-8CF5-46DBCE26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33400"/>
            <a:ext cx="3429000" cy="510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371C13A2-FC2D-234B-9158-A168A2ED5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1980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Ras-MAPK pathway is discussed in your text</a:t>
            </a:r>
          </a:p>
        </p:txBody>
      </p:sp>
    </p:spTree>
    <p:extLst>
      <p:ext uri="{BB962C8B-B14F-4D97-AF65-F5344CB8AC3E}">
        <p14:creationId xmlns:p14="http://schemas.microsoft.com/office/powerpoint/2010/main" val="416518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78C1581-37A0-7247-A68E-03CAF487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0BC0D605-F5DB-DB48-8834-36721FD1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Quiz 2 returned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Any ideas/interest in service projects?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6C78D30-DDBE-F940-850F-48D4CB4F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68C16173-3F2F-EF44-9568-FA1A8F50B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MAPK=Mitogen Activated Protein Kinase.</a:t>
            </a:r>
          </a:p>
          <a:p>
            <a:endParaRPr lang="en-US" altLang="en-US"/>
          </a:p>
          <a:p>
            <a:r>
              <a:rPr lang="en-US" altLang="en-US"/>
              <a:t>MAPKK=MAPK kinase</a:t>
            </a:r>
          </a:p>
          <a:p>
            <a:endParaRPr lang="en-US" altLang="en-US"/>
          </a:p>
          <a:p>
            <a:r>
              <a:rPr lang="en-US" altLang="en-US"/>
              <a:t>MAPKKK=?  </a:t>
            </a:r>
          </a:p>
        </p:txBody>
      </p:sp>
    </p:spTree>
    <p:extLst>
      <p:ext uri="{BB962C8B-B14F-4D97-AF65-F5344CB8AC3E}">
        <p14:creationId xmlns:p14="http://schemas.microsoft.com/office/powerpoint/2010/main" val="366677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7AE7DFB4-40B8-A144-8FF5-8D6B9C6B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AD7163FD-89D0-A94C-8169-618A01E3A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MAPK=Mitogen Activated Protein Kinase.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MAPKK=MAPK kinase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MAPKKK=MAPK kinase kinase!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--In the Ras signal cascade there are many successive phosphorylation events  </a:t>
            </a:r>
          </a:p>
        </p:txBody>
      </p:sp>
    </p:spTree>
    <p:extLst>
      <p:ext uri="{BB962C8B-B14F-4D97-AF65-F5344CB8AC3E}">
        <p14:creationId xmlns:p14="http://schemas.microsoft.com/office/powerpoint/2010/main" val="1615724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43FB25C3-054E-104B-8C9E-499B8147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5150EF19-1E0B-BD4A-8449-2A20E2625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Signal transduction involving Ras proteins starts with cell surface receptors binding a growth factor (GF).</a:t>
            </a:r>
          </a:p>
        </p:txBody>
      </p:sp>
    </p:spTree>
    <p:extLst>
      <p:ext uri="{BB962C8B-B14F-4D97-AF65-F5344CB8AC3E}">
        <p14:creationId xmlns:p14="http://schemas.microsoft.com/office/powerpoint/2010/main" val="945589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9945200-F535-0F48-8122-0080EABA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Examples of Mitogen </a:t>
            </a:r>
            <a:r>
              <a:rPr lang="en-US" b="1" dirty="0"/>
              <a:t>growth factors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5C4ED01E-DF24-DC46-9E25-668D5E243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Platelet-derived growth factor (PDGF)</a:t>
            </a:r>
          </a:p>
          <a:p>
            <a:pPr lvl="1"/>
            <a:r>
              <a:rPr lang="en-US" altLang="en-US"/>
              <a:t>Released by platelets. Stimulates growth of connective tissue.  Important in wound healing.</a:t>
            </a:r>
          </a:p>
          <a:p>
            <a:endParaRPr lang="en-US" altLang="en-US"/>
          </a:p>
          <a:p>
            <a:r>
              <a:rPr lang="en-US" altLang="en-US"/>
              <a:t>Epidermal growth factor (EGF)</a:t>
            </a:r>
          </a:p>
          <a:p>
            <a:pPr lvl="1"/>
            <a:r>
              <a:rPr lang="en-US" altLang="en-US"/>
              <a:t>Released by many cell types. Stimulates growth of epithelial cells and other cell types.</a:t>
            </a:r>
          </a:p>
        </p:txBody>
      </p:sp>
    </p:spTree>
    <p:extLst>
      <p:ext uri="{BB962C8B-B14F-4D97-AF65-F5344CB8AC3E}">
        <p14:creationId xmlns:p14="http://schemas.microsoft.com/office/powerpoint/2010/main" val="132752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9C24A375-5513-6A48-B613-E47A0C68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A31781F-C939-5341-942B-9E588836F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PDGF and EGF are found in blood serum.</a:t>
            </a:r>
          </a:p>
          <a:p>
            <a:endParaRPr lang="en-US" altLang="en-US"/>
          </a:p>
          <a:p>
            <a:pPr lvl="1"/>
            <a:r>
              <a:rPr lang="en-US" altLang="en-US"/>
              <a:t>Serum was/is used as a general source of GFs before any specific GF was purified and identified.</a:t>
            </a:r>
          </a:p>
        </p:txBody>
      </p:sp>
    </p:spTree>
    <p:extLst>
      <p:ext uri="{BB962C8B-B14F-4D97-AF65-F5344CB8AC3E}">
        <p14:creationId xmlns:p14="http://schemas.microsoft.com/office/powerpoint/2010/main" val="146641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68828EB6-4376-3144-AD0C-9FCFC724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F74004E-9756-C440-8FE3-4521B61FD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Binding of a mitogen (like PDGF or EGF) usually causes </a:t>
            </a:r>
            <a:r>
              <a:rPr lang="en-US" altLang="en-US" b="1"/>
              <a:t>autophosphorylation</a:t>
            </a:r>
            <a:r>
              <a:rPr lang="en-US" altLang="en-US"/>
              <a:t> of the receptor.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This occurs on the receptors’ cytoplasmic portion—which is </a:t>
            </a:r>
            <a:r>
              <a:rPr lang="en-US" altLang="en-US" b="1" i="1"/>
              <a:t>conserved</a:t>
            </a:r>
            <a:r>
              <a:rPr lang="en-US" altLang="en-US"/>
              <a:t> in many type of GF receptors.  A specific tyrosine gets phosphorylated in response to binding of a specific GF.</a:t>
            </a:r>
          </a:p>
        </p:txBody>
      </p:sp>
    </p:spTree>
    <p:extLst>
      <p:ext uri="{BB962C8B-B14F-4D97-AF65-F5344CB8AC3E}">
        <p14:creationId xmlns:p14="http://schemas.microsoft.com/office/powerpoint/2010/main" val="219015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igure 5-10">
            <a:extLst>
              <a:ext uri="{FF2B5EF4-FFF2-40B4-BE49-F238E27FC236}">
                <a16:creationId xmlns:a16="http://schemas.microsoft.com/office/drawing/2014/main" id="{70F92F0D-1806-0D44-B8FD-5EDFD4C9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12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3">
            <a:extLst>
              <a:ext uri="{FF2B5EF4-FFF2-40B4-BE49-F238E27FC236}">
                <a16:creationId xmlns:a16="http://schemas.microsoft.com/office/drawing/2014/main" id="{1A6F72BE-9C1B-DD49-BFAA-2DC5F72B6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Figure 5.10 </a:t>
            </a:r>
            <a:r>
              <a:rPr lang="en-US" altLang="en-US" sz="1100" i="1">
                <a:latin typeface="Arial" panose="020B0604020202020204" pitchFamily="34" charset="0"/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 (© Garland Science 2007)</a:t>
            </a: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F575FF0A-67AD-2049-9AEF-C9E71E12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52400"/>
            <a:ext cx="403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Some receptor tyrorine kinases</a:t>
            </a:r>
          </a:p>
        </p:txBody>
      </p:sp>
      <p:sp>
        <p:nvSpPr>
          <p:cNvPr id="41988" name="Oval 5">
            <a:extLst>
              <a:ext uri="{FF2B5EF4-FFF2-40B4-BE49-F238E27FC236}">
                <a16:creationId xmlns:a16="http://schemas.microsoft.com/office/drawing/2014/main" id="{72428BED-BBE2-8C4C-BF10-E9571090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648200"/>
            <a:ext cx="990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89" name="Oval 6">
            <a:extLst>
              <a:ext uri="{FF2B5EF4-FFF2-40B4-BE49-F238E27FC236}">
                <a16:creationId xmlns:a16="http://schemas.microsoft.com/office/drawing/2014/main" id="{65EBB726-66A3-2C4E-907B-EC1657A5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53000"/>
            <a:ext cx="990600" cy="1447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50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igure 5-10">
            <a:extLst>
              <a:ext uri="{FF2B5EF4-FFF2-40B4-BE49-F238E27FC236}">
                <a16:creationId xmlns:a16="http://schemas.microsoft.com/office/drawing/2014/main" id="{F9B7258F-D724-7241-AEEE-E3188039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12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>
            <a:extLst>
              <a:ext uri="{FF2B5EF4-FFF2-40B4-BE49-F238E27FC236}">
                <a16:creationId xmlns:a16="http://schemas.microsoft.com/office/drawing/2014/main" id="{3986936F-4FE2-F54E-AE9E-0BE54AD0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Figure 5.10 </a:t>
            </a:r>
            <a:r>
              <a:rPr lang="en-US" altLang="en-US" sz="1100" i="1">
                <a:latin typeface="Arial" panose="020B0604020202020204" pitchFamily="34" charset="0"/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 (© Garland Science 2007)</a:t>
            </a:r>
          </a:p>
        </p:txBody>
      </p:sp>
      <p:sp>
        <p:nvSpPr>
          <p:cNvPr id="44035" name="Oval 4">
            <a:extLst>
              <a:ext uri="{FF2B5EF4-FFF2-40B4-BE49-F238E27FC236}">
                <a16:creationId xmlns:a16="http://schemas.microsoft.com/office/drawing/2014/main" id="{2145860C-8A52-D144-978C-A731808EF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00400"/>
            <a:ext cx="68580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10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377B4B3-CDDD-C149-94D6-6F5A720D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573658C-BF62-2442-AC9E-3E1288129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common signal which activates the tyrosine protein kinase is dimerization of individual receptors.</a:t>
            </a:r>
          </a:p>
        </p:txBody>
      </p:sp>
    </p:spTree>
    <p:extLst>
      <p:ext uri="{BB962C8B-B14F-4D97-AF65-F5344CB8AC3E}">
        <p14:creationId xmlns:p14="http://schemas.microsoft.com/office/powerpoint/2010/main" val="727516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>
            <a:extLst>
              <a:ext uri="{FF2B5EF4-FFF2-40B4-BE49-F238E27FC236}">
                <a16:creationId xmlns:a16="http://schemas.microsoft.com/office/drawing/2014/main" id="{5BFF0794-F4AD-874B-9E9B-FEE0299A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5.12a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47106" name="Picture 3" descr="figure 5-12a">
            <a:extLst>
              <a:ext uri="{FF2B5EF4-FFF2-40B4-BE49-F238E27FC236}">
                <a16:creationId xmlns:a16="http://schemas.microsoft.com/office/drawing/2014/main" id="{3D95880F-C823-D442-A69E-436E8F78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41450"/>
            <a:ext cx="853598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3">
            <a:extLst>
              <a:ext uri="{FF2B5EF4-FFF2-40B4-BE49-F238E27FC236}">
                <a16:creationId xmlns:a16="http://schemas.microsoft.com/office/drawing/2014/main" id="{D85E48A2-886B-9046-A68C-7059EEEB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906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“</a:t>
            </a:r>
            <a:r>
              <a:rPr lang="en-US" altLang="en-US" sz="1800" b="1" i="1">
                <a:latin typeface="Arial" panose="020B0604020202020204" pitchFamily="34" charset="0"/>
              </a:rPr>
              <a:t>ligand</a:t>
            </a:r>
            <a:r>
              <a:rPr lang="en-US" altLang="en-US" sz="1800">
                <a:latin typeface="Arial" panose="020B0604020202020204" pitchFamily="34" charset="0"/>
              </a:rPr>
              <a:t>” is something that binds a receptor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6BED6B-A40C-1748-8CE3-E903CF9984B7}"/>
              </a:ext>
            </a:extLst>
          </p:cNvPr>
          <p:cNvCxnSpPr/>
          <p:nvPr/>
        </p:nvCxnSpPr>
        <p:spPr>
          <a:xfrm rot="10800000" flipV="1">
            <a:off x="1905000" y="1295400"/>
            <a:ext cx="20574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59DD7F-EDAE-6B46-A752-0E374A228821}"/>
              </a:ext>
            </a:extLst>
          </p:cNvPr>
          <p:cNvCxnSpPr/>
          <p:nvPr/>
        </p:nvCxnSpPr>
        <p:spPr>
          <a:xfrm rot="16200000" flipH="1">
            <a:off x="3429000" y="1828800"/>
            <a:ext cx="34290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4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353-5353-4548-B84D-246AE7DE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we leave off?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A65-BF94-1044-AAB1-834BED940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Cellular proto-oncogenes can acquire gain of function in 4 ways:</a:t>
            </a:r>
          </a:p>
          <a:p>
            <a:pPr lvl="1"/>
            <a:r>
              <a:rPr lang="en-US" dirty="0"/>
              <a:t>Describe them.  Give an example</a:t>
            </a:r>
          </a:p>
          <a:p>
            <a:pPr lvl="2"/>
            <a:r>
              <a:rPr lang="en-US" dirty="0"/>
              <a:t>We located and identified many oncogenes </a:t>
            </a:r>
            <a:r>
              <a:rPr lang="en-US" b="1" i="1" dirty="0"/>
              <a:t>because  </a:t>
            </a:r>
            <a:r>
              <a:rPr lang="en-US" dirty="0"/>
              <a:t>cancer cells had abnormal versions of the genes.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/>
              <a:t>For example, MYC oncogene was contained within the amplified DNA regions in some types of cancer cells.</a:t>
            </a:r>
          </a:p>
          <a:p>
            <a:pPr marL="914400" lvl="2" indent="0">
              <a:buNone/>
            </a:pPr>
            <a:r>
              <a:rPr lang="en-US" dirty="0"/>
              <a:t>MYC is also transferred to a non-homologous chromosome in some type of leukemias and lymphomas</a:t>
            </a:r>
          </a:p>
        </p:txBody>
      </p:sp>
    </p:spTree>
    <p:extLst>
      <p:ext uri="{BB962C8B-B14F-4D97-AF65-F5344CB8AC3E}">
        <p14:creationId xmlns:p14="http://schemas.microsoft.com/office/powerpoint/2010/main" val="334091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>
            <a:extLst>
              <a:ext uri="{FF2B5EF4-FFF2-40B4-BE49-F238E27FC236}">
                <a16:creationId xmlns:a16="http://schemas.microsoft.com/office/drawing/2014/main" id="{9769D378-94C3-944D-AB8E-9C4797301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5.12b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49154" name="Picture 3" descr="figure 5-12b">
            <a:extLst>
              <a:ext uri="{FF2B5EF4-FFF2-40B4-BE49-F238E27FC236}">
                <a16:creationId xmlns:a16="http://schemas.microsoft.com/office/drawing/2014/main" id="{6A71CE06-6944-5A4C-AE15-BA5B91BF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9988"/>
            <a:ext cx="8535988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2DA08DAB-1498-C74D-9998-527DCE8B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"/>
            <a:ext cx="495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GF released by other cells=</a:t>
            </a: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paracrine </a:t>
            </a:r>
            <a:r>
              <a:rPr lang="en-US" altLang="en-US" sz="2400" b="1">
                <a:latin typeface="Arial" panose="020B0604020202020204" pitchFamily="34" charset="0"/>
              </a:rPr>
              <a:t>signaling.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156" name="Line 5">
            <a:extLst>
              <a:ext uri="{FF2B5EF4-FFF2-40B4-BE49-F238E27FC236}">
                <a16:creationId xmlns:a16="http://schemas.microsoft.com/office/drawing/2014/main" id="{3080E0B2-2340-6742-83D3-B19718270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990600"/>
            <a:ext cx="914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59981B1F-CF3D-2748-B86A-75404C02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DE7E3CBF-62FB-CB43-BEA9-2BAE6FEC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/>
              <a:t>Other receptors require a different tyrosine kinase to phosphorylate them.</a:t>
            </a:r>
          </a:p>
          <a:p>
            <a:endParaRPr lang="en-US" altLang="en-US"/>
          </a:p>
          <a:p>
            <a:pPr lvl="1"/>
            <a:r>
              <a:rPr lang="en-US" altLang="en-US"/>
              <a:t>Jak-STAT pathway.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Jak is not part of the receptor, but is required to phosphoylate the receptor.</a:t>
            </a:r>
          </a:p>
          <a:p>
            <a:pPr lvl="1"/>
            <a:r>
              <a:rPr lang="en-US" altLang="en-US"/>
              <a:t>STAT interacts with phosphorylated receptor.  Phosphorylated STAT can enter nucleus and activate transcription.</a:t>
            </a:r>
          </a:p>
        </p:txBody>
      </p:sp>
    </p:spTree>
    <p:extLst>
      <p:ext uri="{BB962C8B-B14F-4D97-AF65-F5344CB8AC3E}">
        <p14:creationId xmlns:p14="http://schemas.microsoft.com/office/powerpoint/2010/main" val="447599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8015F7E2-3B14-B14D-8DE9-69826A42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6" name="Content Placeholder 3">
            <a:extLst>
              <a:ext uri="{FF2B5EF4-FFF2-40B4-BE49-F238E27FC236}">
                <a16:creationId xmlns:a16="http://schemas.microsoft.com/office/drawing/2014/main" id="{BC31E888-3E62-A94A-9596-09B3581F3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60" r="-143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1760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D87E56B-ADE5-2740-952B-74AC1CD3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 category of oncoproteins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57C4-BB36-E448-BF1B-65E4D4AD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863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i="1" dirty="0"/>
              <a:t>Direct </a:t>
            </a:r>
            <a:r>
              <a:rPr lang="en-US" u="sng" dirty="0"/>
              <a:t>cell cycle  promoters </a:t>
            </a:r>
            <a:r>
              <a:rPr lang="en-US" dirty="0"/>
              <a:t>and </a:t>
            </a:r>
            <a:r>
              <a:rPr lang="en-US" u="sng" dirty="0"/>
              <a:t>cell survival </a:t>
            </a:r>
            <a:r>
              <a:rPr lang="en-US" dirty="0"/>
              <a:t>proteins—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Cyclins/CDKs—</a:t>
            </a:r>
            <a:r>
              <a:rPr lang="en-US" dirty="0"/>
              <a:t>Since these are one of the ultimate end products of signal transduction, overproduction, or hyperactivity of these proteins also leads to cancer. </a:t>
            </a:r>
          </a:p>
          <a:p>
            <a:pPr>
              <a:defRPr/>
            </a:pPr>
            <a:r>
              <a:rPr lang="en-US" b="1" dirty="0"/>
              <a:t>Anti-apoptotic proteins/survival proteins</a:t>
            </a:r>
          </a:p>
          <a:p>
            <a:pPr>
              <a:defRPr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77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C324429-A15C-6E4E-92E9-90E2AF41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BCL2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8258D95-13BC-FD48-A85D-78615F107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i="1" dirty="0"/>
              <a:t>BCL2</a:t>
            </a:r>
            <a:r>
              <a:rPr lang="en-US" dirty="0"/>
              <a:t>—encodes a cell survival protein, Bcl2 which associates with mitochondria.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/>
              <a:t>A chromosome translocation in non-</a:t>
            </a:r>
            <a:r>
              <a:rPr lang="en-US" dirty="0" err="1"/>
              <a:t>Hodgkins</a:t>
            </a:r>
            <a:r>
              <a:rPr lang="en-US" dirty="0"/>
              <a:t> lymphoma cells greatly increases expression of </a:t>
            </a:r>
            <a:r>
              <a:rPr lang="en-US" i="1" dirty="0"/>
              <a:t>BCL2. </a:t>
            </a:r>
            <a:r>
              <a:rPr lang="en-US" dirty="0"/>
              <a:t>t(14;18)   It places Bcl-2 right next to </a:t>
            </a:r>
            <a:r>
              <a:rPr lang="en-US" dirty="0" err="1"/>
              <a:t>IgH</a:t>
            </a:r>
            <a:r>
              <a:rPr lang="en-US" dirty="0"/>
              <a:t> gene promoter!  (review this!)</a:t>
            </a:r>
            <a:endParaRPr lang="en-US" i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US" i="1" dirty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/>
              <a:t>Cells expressing excess Bcl2 protein keep dividing rather than responding to apoptosis signals…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US" i="1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63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B5DF02A-6491-9740-980C-025DE786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80E75AC-5D65-B545-A1E8-BF20CADD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MDM2 </a:t>
            </a:r>
          </a:p>
          <a:p>
            <a:pPr lvl="1"/>
            <a:r>
              <a:rPr lang="en-US" altLang="en-US"/>
              <a:t>Another gene which encodes a protein that promotes survival/inhibits apoptosis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Both </a:t>
            </a:r>
            <a:r>
              <a:rPr lang="en-US" altLang="en-US" i="1"/>
              <a:t>MDM2</a:t>
            </a:r>
            <a:r>
              <a:rPr lang="en-US" altLang="en-US"/>
              <a:t> and </a:t>
            </a:r>
            <a:r>
              <a:rPr lang="en-US" altLang="en-US" i="1"/>
              <a:t>BCL2</a:t>
            </a:r>
            <a:r>
              <a:rPr lang="en-US" altLang="en-US"/>
              <a:t> are discussed in more depth in the next chapter.</a:t>
            </a:r>
          </a:p>
        </p:txBody>
      </p:sp>
    </p:spTree>
    <p:extLst>
      <p:ext uri="{BB962C8B-B14F-4D97-AF65-F5344CB8AC3E}">
        <p14:creationId xmlns:p14="http://schemas.microsoft.com/office/powerpoint/2010/main" val="903255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36E91B8F-D13B-1C4E-8F8B-C14EF8B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C67DCE32-FE70-8049-AC94-DDBAB410C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Recall tumor progression requires acquisition of </a:t>
            </a:r>
            <a:r>
              <a:rPr lang="en-US" altLang="en-US" u="sng"/>
              <a:t>several</a:t>
            </a:r>
            <a:r>
              <a:rPr lang="en-US" altLang="en-US"/>
              <a:t> genetic alterations.  </a:t>
            </a:r>
          </a:p>
          <a:p>
            <a:endParaRPr lang="en-US" altLang="en-US"/>
          </a:p>
          <a:p>
            <a:r>
              <a:rPr lang="en-US" altLang="en-US"/>
              <a:t>Tumor cells often show combinations of oncogenes which seem to enhance cell proliferation and keep the cell from resonding to apoptoic signals--- and together are poor prognostic indicators.</a:t>
            </a:r>
          </a:p>
        </p:txBody>
      </p:sp>
    </p:spTree>
    <p:extLst>
      <p:ext uri="{BB962C8B-B14F-4D97-AF65-F5344CB8AC3E}">
        <p14:creationId xmlns:p14="http://schemas.microsoft.com/office/powerpoint/2010/main" val="913975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688BC24B-807F-6145-8364-591DA200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65E73C3-2781-DE40-9CB7-79EACD60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Experiments can be done in which one or more oncogenes are introduced into mice. (either by selective mutation or infection with viral forms of oncogenes)---or transposons!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What are reports called in the next slide?  What conclusions can you draw from the following graphs?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829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ure 9-22b">
            <a:extLst>
              <a:ext uri="{FF2B5EF4-FFF2-40B4-BE49-F238E27FC236}">
                <a16:creationId xmlns:a16="http://schemas.microsoft.com/office/drawing/2014/main" id="{86943B9C-32B0-DB40-9923-3971789B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81000"/>
            <a:ext cx="722788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>
            <a:extLst>
              <a:ext uri="{FF2B5EF4-FFF2-40B4-BE49-F238E27FC236}">
                <a16:creationId xmlns:a16="http://schemas.microsoft.com/office/drawing/2014/main" id="{F0E39B1C-7EC2-FE46-93FA-D82A6C723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/>
              <a:t>Figure 9.22b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613768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ure 9-22c">
            <a:extLst>
              <a:ext uri="{FF2B5EF4-FFF2-40B4-BE49-F238E27FC236}">
                <a16:creationId xmlns:a16="http://schemas.microsoft.com/office/drawing/2014/main" id="{7208833C-2CA4-B540-A0FC-76F82BD7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5500"/>
            <a:ext cx="853122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2">
            <a:extLst>
              <a:ext uri="{FF2B5EF4-FFF2-40B4-BE49-F238E27FC236}">
                <a16:creationId xmlns:a16="http://schemas.microsoft.com/office/drawing/2014/main" id="{95DE2087-F3DB-714E-96B4-E74D8CD87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4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/>
              <a:t>(A relative of bcl-2)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B7FEDF-3870-9446-8A41-D7F433B27D2E}"/>
              </a:ext>
            </a:extLst>
          </p:cNvPr>
          <p:cNvCxnSpPr/>
          <p:nvPr/>
        </p:nvCxnSpPr>
        <p:spPr>
          <a:xfrm>
            <a:off x="6248400" y="838200"/>
            <a:ext cx="533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7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figure 4-11a">
            <a:extLst>
              <a:ext uri="{FF2B5EF4-FFF2-40B4-BE49-F238E27FC236}">
                <a16:creationId xmlns:a16="http://schemas.microsoft.com/office/drawing/2014/main" id="{A35A545C-FD7C-E74D-994B-E90608AB121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4311650" cy="5867400"/>
          </a:xfrm>
        </p:spPr>
      </p:pic>
      <p:sp>
        <p:nvSpPr>
          <p:cNvPr id="39938" name="Text Box 5">
            <a:extLst>
              <a:ext uri="{FF2B5EF4-FFF2-40B4-BE49-F238E27FC236}">
                <a16:creationId xmlns:a16="http://schemas.microsoft.com/office/drawing/2014/main" id="{5C17E681-4EEF-9D42-BFB5-ACFEA55C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57200"/>
            <a:ext cx="403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HSR including the </a:t>
            </a:r>
            <a:r>
              <a:rPr lang="en-US" altLang="en-US" sz="2000" b="1" i="1"/>
              <a:t>MYC</a:t>
            </a:r>
            <a:r>
              <a:rPr lang="en-US" altLang="en-US" sz="2000" b="1"/>
              <a:t> gene in childhood neural cancer (neuroblastoma).</a:t>
            </a:r>
          </a:p>
        </p:txBody>
      </p:sp>
      <p:sp>
        <p:nvSpPr>
          <p:cNvPr id="39939" name="TextBox 3">
            <a:extLst>
              <a:ext uri="{FF2B5EF4-FFF2-40B4-BE49-F238E27FC236}">
                <a16:creationId xmlns:a16="http://schemas.microsoft.com/office/drawing/2014/main" id="{1B2979BD-4DA5-1447-91A0-39DAA9B4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100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The bright color indicates where a florescent DNA probe forms complementary base pairs with MYC gene sequence.</a:t>
            </a:r>
          </a:p>
          <a:p>
            <a:r>
              <a:rPr lang="en-US" altLang="en-US"/>
              <a:t>Technique called fluorescence in situ hybridization or FISH.</a:t>
            </a:r>
          </a:p>
        </p:txBody>
      </p:sp>
    </p:spTree>
    <p:extLst>
      <p:ext uri="{BB962C8B-B14F-4D97-AF65-F5344CB8AC3E}">
        <p14:creationId xmlns:p14="http://schemas.microsoft.com/office/powerpoint/2010/main" val="258158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figure 4-13a">
            <a:extLst>
              <a:ext uri="{FF2B5EF4-FFF2-40B4-BE49-F238E27FC236}">
                <a16:creationId xmlns:a16="http://schemas.microsoft.com/office/drawing/2014/main" id="{F47536A2-FD28-424A-A188-DEFFD8AD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00"/>
            <a:ext cx="8531225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3">
            <a:extLst>
              <a:ext uri="{FF2B5EF4-FFF2-40B4-BE49-F238E27FC236}">
                <a16:creationId xmlns:a16="http://schemas.microsoft.com/office/drawing/2014/main" id="{AF4C5BF7-0D16-7A49-9011-676F84C7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Figure 4.13a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331507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3752-B9C2-9748-836E-D1447B46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BD04-C30C-234E-8FA3-1522B83F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Pretty compelling evidence that MYC is important in cellular health and that altered MYC is a molecular </a:t>
            </a:r>
            <a:r>
              <a:rPr lang="en-US" b="1" i="1" dirty="0"/>
              <a:t>driver</a:t>
            </a:r>
            <a:r>
              <a:rPr lang="en-US" dirty="0"/>
              <a:t> of cancer.</a:t>
            </a:r>
          </a:p>
        </p:txBody>
      </p:sp>
    </p:spTree>
    <p:extLst>
      <p:ext uri="{BB962C8B-B14F-4D97-AF65-F5344CB8AC3E}">
        <p14:creationId xmlns:p14="http://schemas.microsoft.com/office/powerpoint/2010/main" val="403694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C1F46F4-47CF-3D40-BDA5-9DBF06E8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Lets review…one last </a:t>
            </a:r>
            <a:r>
              <a:rPr lang="en-US" altLang="en-US" sz="3200" dirty="0" err="1"/>
              <a:t>mechansims</a:t>
            </a:r>
            <a:r>
              <a:rPr lang="en-US" altLang="en-US" sz="3200" dirty="0"/>
              <a:t> for turning a cellular protooncogene into an oncogene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264C9C0-A4EB-534C-BFB2-EB07A74E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4.  </a:t>
            </a:r>
            <a:r>
              <a:rPr lang="en-US" altLang="en-US" b="1" dirty="0">
                <a:solidFill>
                  <a:srgbClr val="FF0000"/>
                </a:solidFill>
              </a:rPr>
              <a:t>Insertional mutagenesis---</a:t>
            </a:r>
          </a:p>
          <a:p>
            <a:pPr marL="457200" lvl="1" indent="0">
              <a:buNone/>
            </a:pPr>
            <a:r>
              <a:rPr lang="en-US" altLang="en-US" dirty="0"/>
              <a:t>Again, virus-caused cancers are </a:t>
            </a:r>
            <a:r>
              <a:rPr lang="en-US" altLang="en-US" u="sng" dirty="0"/>
              <a:t>rare</a:t>
            </a:r>
            <a:r>
              <a:rPr lang="en-US" altLang="en-US" dirty="0"/>
              <a:t> in humans but common in some animals.  In both  non-human animals and humans, viruses can disrupt cellular genes by </a:t>
            </a:r>
            <a:r>
              <a:rPr lang="en-US" altLang="en-US" u="sng" dirty="0"/>
              <a:t>inserting</a:t>
            </a:r>
            <a:r>
              <a:rPr lang="en-US" altLang="en-US" dirty="0"/>
              <a:t> into the DNA.</a:t>
            </a:r>
          </a:p>
          <a:p>
            <a:r>
              <a:rPr lang="en-US" altLang="en-US" dirty="0"/>
              <a:t>Some cancer-causing viruses </a:t>
            </a:r>
            <a:r>
              <a:rPr lang="en-US" altLang="en-US" b="1" u="sng" dirty="0"/>
              <a:t>don’t</a:t>
            </a:r>
            <a:r>
              <a:rPr lang="en-US" altLang="en-US" dirty="0"/>
              <a:t> carry their own oncogenes.</a:t>
            </a:r>
          </a:p>
          <a:p>
            <a:pPr lvl="1"/>
            <a:r>
              <a:rPr lang="en-US" altLang="en-US" dirty="0"/>
              <a:t>But….they alter the host’s genes by </a:t>
            </a:r>
            <a:r>
              <a:rPr lang="en-US" altLang="en-US" b="1" dirty="0"/>
              <a:t>inserting</a:t>
            </a:r>
            <a:r>
              <a:rPr lang="en-US" altLang="en-US" dirty="0"/>
              <a:t> their genome into the host’s DNA, sometimes landing </a:t>
            </a:r>
            <a:r>
              <a:rPr lang="en-US" altLang="en-US" b="1" dirty="0"/>
              <a:t>in/near </a:t>
            </a:r>
            <a:r>
              <a:rPr lang="en-US" altLang="en-US" dirty="0"/>
              <a:t>proto-oncogenes in the host DNA.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93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EB7D042-BB19-154C-9A55-66F6A102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143000"/>
          </a:xfrm>
        </p:spPr>
        <p:txBody>
          <a:bodyPr/>
          <a:lstStyle/>
          <a:p>
            <a:r>
              <a:rPr lang="en-US" altLang="en-US" sz="3200"/>
              <a:t>The proximity to the cellular proto-oncogene can cause it to be up-regulated. </a:t>
            </a:r>
          </a:p>
        </p:txBody>
      </p:sp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711413D4-28A5-8B49-A6AC-2385942729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83" r="-23083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852C2C-D6B5-1946-BA62-3460A832D595}"/>
              </a:ext>
            </a:extLst>
          </p:cNvPr>
          <p:cNvSpPr/>
          <p:nvPr/>
        </p:nvSpPr>
        <p:spPr>
          <a:xfrm>
            <a:off x="2251075" y="3386138"/>
            <a:ext cx="3963988" cy="132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72788-F137-084D-A045-EB09A21D3D61}"/>
              </a:ext>
            </a:extLst>
          </p:cNvPr>
          <p:cNvSpPr/>
          <p:nvPr/>
        </p:nvSpPr>
        <p:spPr>
          <a:xfrm>
            <a:off x="3692525" y="4541838"/>
            <a:ext cx="3773488" cy="14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3" name="TextBox 1">
            <a:extLst>
              <a:ext uri="{FF2B5EF4-FFF2-40B4-BE49-F238E27FC236}">
                <a16:creationId xmlns:a16="http://schemas.microsoft.com/office/drawing/2014/main" id="{76C98536-49A0-394E-8AC8-E361C7145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1288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Mechanism for gain of function mutation</a:t>
            </a:r>
          </a:p>
        </p:txBody>
      </p:sp>
    </p:spTree>
    <p:extLst>
      <p:ext uri="{BB962C8B-B14F-4D97-AF65-F5344CB8AC3E}">
        <p14:creationId xmlns:p14="http://schemas.microsoft.com/office/powerpoint/2010/main" val="9017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2648AEF-A782-1040-8273-0B73DCAB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A9B8673-F19C-F447-A213-C019BC86F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Avian Leukosis virus carries no oncogenes, but inserts into the MYC gene, causing increased expression of MYC in white blood cells in birds. (There’s MYC again!)</a:t>
            </a:r>
          </a:p>
          <a:p>
            <a:endParaRPr lang="en-US" altLang="en-US" dirty="0"/>
          </a:p>
          <a:p>
            <a:r>
              <a:rPr lang="en-US" altLang="en-US" dirty="0"/>
              <a:t>Murine (mouse) leukemia viruses—insert into various host cell genes resulting in leukemia.</a:t>
            </a:r>
          </a:p>
        </p:txBody>
      </p:sp>
    </p:spTree>
    <p:extLst>
      <p:ext uri="{BB962C8B-B14F-4D97-AF65-F5344CB8AC3E}">
        <p14:creationId xmlns:p14="http://schemas.microsoft.com/office/powerpoint/2010/main" val="392155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1176</Words>
  <Application>Microsoft Macintosh PowerPoint</Application>
  <PresentationFormat>On-screen Show (4:3)</PresentationFormat>
  <Paragraphs>133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Cancer Biology Biol 445</vt:lpstr>
      <vt:lpstr>PowerPoint Presentation</vt:lpstr>
      <vt:lpstr>Where did we leave off?</vt:lpstr>
      <vt:lpstr>PowerPoint Presentation</vt:lpstr>
      <vt:lpstr>PowerPoint Presentation</vt:lpstr>
      <vt:lpstr>PowerPoint Presentation</vt:lpstr>
      <vt:lpstr>Lets review…one last mechansims for turning a cellular protooncogene into an oncogene</vt:lpstr>
      <vt:lpstr>The proximity to the cellular proto-oncogene can cause it to be up-regulated. </vt:lpstr>
      <vt:lpstr>Examples</vt:lpstr>
      <vt:lpstr>PowerPoint Presentation</vt:lpstr>
      <vt:lpstr>Retroviruses are often used in research to get a new gene into an organism’s genome.</vt:lpstr>
      <vt:lpstr>Gene therapy---risky business…</vt:lpstr>
      <vt:lpstr>Let’s get specific </vt:lpstr>
      <vt:lpstr>Several categories</vt:lpstr>
      <vt:lpstr>PowerPoint Presentation</vt:lpstr>
      <vt:lpstr>Recall signal transduction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Mitogen growth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category of oncoproteins</vt:lpstr>
      <vt:lpstr>BCL2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145</cp:revision>
  <cp:lastPrinted>2020-02-12T16:48:13Z</cp:lastPrinted>
  <dcterms:created xsi:type="dcterms:W3CDTF">2010-08-03T14:43:51Z</dcterms:created>
  <dcterms:modified xsi:type="dcterms:W3CDTF">2020-02-28T11:41:51Z</dcterms:modified>
</cp:coreProperties>
</file>